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5"/>
  </p:notesMasterIdLst>
  <p:sldIdLst>
    <p:sldId id="256" r:id="rId2"/>
    <p:sldId id="282" r:id="rId3"/>
    <p:sldId id="283" r:id="rId4"/>
    <p:sldId id="284" r:id="rId5"/>
    <p:sldId id="278" r:id="rId6"/>
    <p:sldId id="257" r:id="rId7"/>
    <p:sldId id="280" r:id="rId8"/>
    <p:sldId id="258" r:id="rId9"/>
    <p:sldId id="259" r:id="rId10"/>
    <p:sldId id="260" r:id="rId11"/>
    <p:sldId id="261" r:id="rId12"/>
    <p:sldId id="263" r:id="rId13"/>
    <p:sldId id="277" r:id="rId14"/>
    <p:sldId id="265" r:id="rId15"/>
    <p:sldId id="267" r:id="rId16"/>
    <p:sldId id="266" r:id="rId17"/>
    <p:sldId id="268" r:id="rId18"/>
    <p:sldId id="269" r:id="rId19"/>
    <p:sldId id="271" r:id="rId20"/>
    <p:sldId id="279" r:id="rId21"/>
    <p:sldId id="285" r:id="rId22"/>
    <p:sldId id="286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3333CC"/>
    <a:srgbClr val="0000FF"/>
    <a:srgbClr val="0000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321" autoAdjust="0"/>
    <p:restoredTop sz="9466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9A07E-719D-43BA-B0F8-D71603091EE7}" type="datetimeFigureOut">
              <a:rPr lang="en-US" smtClean="0"/>
              <a:pPr/>
              <a:t>16/03/2022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A19DD-DB01-4403-A64F-466DF8551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6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A19DD-DB01-4403-A64F-466DF8551A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9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A19DD-DB01-4403-A64F-466DF8551A8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A19DD-DB01-4403-A64F-466DF8551A8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1116-2B2B-4136-BD91-D9EE2F5FB598}" type="datetimeFigureOut">
              <a:rPr lang="en-US" smtClean="0"/>
              <a:pPr/>
              <a:t>16/03/2022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7C8A-7C2E-453A-BA32-7B3C072F7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0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1116-2B2B-4136-BD91-D9EE2F5FB598}" type="datetimeFigureOut">
              <a:rPr lang="en-US" smtClean="0"/>
              <a:pPr/>
              <a:t>16/03/2022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7C8A-7C2E-453A-BA32-7B3C072F7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6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1116-2B2B-4136-BD91-D9EE2F5FB598}" type="datetimeFigureOut">
              <a:rPr lang="en-US" smtClean="0"/>
              <a:pPr/>
              <a:t>16/03/2022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7C8A-7C2E-453A-BA32-7B3C072F7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5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1116-2B2B-4136-BD91-D9EE2F5FB598}" type="datetimeFigureOut">
              <a:rPr lang="en-US" smtClean="0"/>
              <a:pPr/>
              <a:t>16/03/2022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7C8A-7C2E-453A-BA32-7B3C072F7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3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1116-2B2B-4136-BD91-D9EE2F5FB598}" type="datetimeFigureOut">
              <a:rPr lang="en-US" smtClean="0"/>
              <a:pPr/>
              <a:t>16/03/2022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7C8A-7C2E-453A-BA32-7B3C072F7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3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1116-2B2B-4136-BD91-D9EE2F5FB598}" type="datetimeFigureOut">
              <a:rPr lang="en-US" smtClean="0"/>
              <a:pPr/>
              <a:t>16/03/2022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7C8A-7C2E-453A-BA32-7B3C072F7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2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1116-2B2B-4136-BD91-D9EE2F5FB598}" type="datetimeFigureOut">
              <a:rPr lang="en-US" smtClean="0"/>
              <a:pPr/>
              <a:t>16/03/2022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7C8A-7C2E-453A-BA32-7B3C072F7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1116-2B2B-4136-BD91-D9EE2F5FB598}" type="datetimeFigureOut">
              <a:rPr lang="en-US" smtClean="0"/>
              <a:pPr/>
              <a:t>16/03/2022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7C8A-7C2E-453A-BA32-7B3C072F7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7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1116-2B2B-4136-BD91-D9EE2F5FB598}" type="datetimeFigureOut">
              <a:rPr lang="en-US" smtClean="0"/>
              <a:pPr/>
              <a:t>16/03/2022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7C8A-7C2E-453A-BA32-7B3C072F7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5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1116-2B2B-4136-BD91-D9EE2F5FB598}" type="datetimeFigureOut">
              <a:rPr lang="en-US" smtClean="0"/>
              <a:pPr/>
              <a:t>16/03/2022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7C8A-7C2E-453A-BA32-7B3C072F7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1116-2B2B-4136-BD91-D9EE2F5FB598}" type="datetimeFigureOut">
              <a:rPr lang="en-US" smtClean="0"/>
              <a:pPr/>
              <a:t>16/03/2022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7C8A-7C2E-453A-BA32-7B3C072F7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8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61116-2B2B-4136-BD91-D9EE2F5FB598}" type="datetimeFigureOut">
              <a:rPr lang="en-US" smtClean="0"/>
              <a:pPr/>
              <a:t>16/03/2022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D7C8A-7C2E-453A-BA32-7B3C072F7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5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w__gOjdyYI" TargetMode="External"/><Relationship Id="rId2" Type="http://schemas.openxmlformats.org/officeDocument/2006/relationships/hyperlink" Target="http://www.youtube.com/watch?v=8dynrQvF_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SmJEjFWXl1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824589"/>
            <a:ext cx="7848600" cy="19272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80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0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80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0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80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6700" b="1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Arduino</a:t>
            </a:r>
            <a:r>
              <a:rPr lang="en-US" sz="67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67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67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</a:t>
            </a:r>
            <a:br>
              <a:rPr lang="en-US" sz="67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67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Robotics</a:t>
            </a:r>
            <a:r>
              <a:rPr lang="en-US" sz="80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80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80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324600"/>
            <a:ext cx="9144000" cy="536448"/>
            <a:chOff x="0" y="6324600"/>
            <a:chExt cx="9144000" cy="536448"/>
          </a:xfrm>
        </p:grpSpPr>
        <p:sp>
          <p:nvSpPr>
            <p:cNvPr id="4" name="Rectangle 3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72200" y="6327648"/>
              <a:ext cx="2971800" cy="533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52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we need?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324600"/>
            <a:ext cx="9144000" cy="536448"/>
            <a:chOff x="0" y="6324600"/>
            <a:chExt cx="9144000" cy="536448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72200" y="6327648"/>
              <a:ext cx="2971800" cy="533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AutoShape 2" descr="data:image/jpeg;base64,/9j/4AAQSkZJRgABAQAAAQABAAD/2wCEAAkGBxQSEBUUExQVExQXFRUUFhgVFBQXHBcVFxUWFhYZGhgYHSggGBolHBgUITEhJiktLi4uFx8zODMsNygtLisBCgoKDg0OGxAQGiwmHyYuLiwsNC4sLyssLCwyNCwvLCwsLywsLCwsLCwtLDcsLCwsLSwsLCwsLCwsLCwsLDcsLP/AABEIAMIBAwMBIgACEQEDEQH/xAAcAAEAAQUBAQAAAAAAAAAAAAAABgIDBAUHCAH/xABCEAACAQIDBAgCBwcDAwUAAAABAgADEQQSIQUxQVEGEyIyYXGBkQehFEJScoKx8AgjYpKiwdEzY+FDo/EkU4OTsv/EABoBAQACAwEAAAAAAAAAAAAAAAABAwIEBQb/xAAvEQACAQIFAgUEAQUBAAAAAAAAAQIDEQQSITFBBWETMlFxkSLB4fBCBlKBodGx/9oADAMBAAIRAxEAPwDuMREAREQBERAEREAREQBERAEREASJ/ETpouy6FN+r616j5ETNl0Au7E2OgFh5sJLJ5/8AjxtA1tp0sOuvU0gLf7lY5mH8q0j6wlcEu2V8bcI9hXpVaJ5qVqKPM6H5SZbK6bYDEW6vFUrngzdWfZ7Xnlavg6id5GHjbT3GksBuUlxcXZohNSV0z2erAi4NxzE+zyHszpDicOb0a9Wn912A9RfWTDZXxi2hSsKhp1x/GgB90sT6yCT0ZE5Jsr440G0r4d6fM02D/wBJtb3kx2V8RdnV+7iVQ8ql0t6ns/OASqJaw+JSouZGV15qwYe4l2AIiIAiIgCIiAIiIAiIgCIiAIiIAiIgCIiAIiIAiIgCIiAJ5cxOM+mbWxOI3qalRlP8APV0v6APaehene1fouzcVWBsy0WCH/ccZKf9bLPPfQvB2pM/2mCj7qD/ACW9ptYKGetHtqaXUKvhYeT9dPn8G2CTHr7Npv3qak87WPuNZtOqjq56KUFJWaueTjXlF3i7Ear9GaZ7rMnsw+evzmur9Gqo7pV/XKfY6fOTU05Sac1Z4CjLi3sbtPquIhzf3/bnOcRgKid+mw8bXHuNJjAzppSYeJ2bSfvU1J5219xrNOfS/wCyXz+/Y6FLrSfnj8fv3IdsvaNam4NOu1I/aDEbh5yU7K+K+0aNr1RVXlVUN7se185hYjozTPdLJ65h89fnNZX6OVB3Srj1U+x0+c1J4GtHi/sb9PqOHn/K3vp+DqGyvjpuGIwo8WpOR7K1/wA5MNl/FfZtawNVqLHhVQj+pbr7mebq2BqJ3kYelx7jSY4M1ZRcXZo3IyUldO57H2ftSjXF6NanVHOm6t+RmXPGNKuykFWKkbiDa0lWy/iTtGh3cQzDk9n/AP1cD2kEnqSJwrZfxyrLpXw6VPFCUP8AcfKS/Zfxl2fUsKnW0D/EuYe66/KAdGiajZnSfB4i3U4mk5PAOA38psflNvAEREAREQBERAEREAREQBERAEREAREQDlf7Qe1OrwNGgDY1q2Zhzp0hmP8AWaUh+w8H1eGpJaxCgn7zdpvmTLvxlxX0rbVLDDVaSU0YcmqHran/AG+r9psMs6/S4ayn/g851+vZQp/5+y+5ZyT5kl/LPhWdg81mMcrKCsySstssgzUjHKyhlmQRLbCCxSMdlllkmWwlphILYyMN1mFiMEj95FJ5219982jrLDpIlFSVmjZp1XF3TNDW2FTPdLL63Hz1+cwa2wqg7pVvdT+vWSZllszUngaMuLex0KePrR5v7kPrYOoneRh6XHuNJj3k5AHGWq2GSpvRT4kD85pz6b/ZL5N+l1K/mXwQ4VD+gB8xqZ074I7cxL7SWj1jtS6l86lyVCqGIYJuDZjSFxrv5znW1aSJVZU3C3E77XO/znWP2ctl3bFYojcFoIfP95UHsKM5ko5ZOL4OnGWZJnb4iJiSIiIAiIgCIiAIiIAiIgCIiAJ8Jn2Rv4j7V+i7KxVUGzdUaaEbw9W1NCPIsD6QDhOxcT9N2tisWdVL1HUngHbJSH/1gj0kxyyMfDzCZcMz/bfT7qDKPnnkuSiTwnosDDJQV+dTw3WKrq4uSXGnxv8A7uWcsZJsqOAvMpdm+EvdaKNOGEqyV7GganLTJN9W2dNbiMORMo1FLYxnRqU/MjXmneWnQiTLYGws1mYXBW/69pY6TbJFNQQNSco8T+rzzi/qByxfhQheF7X59/S32PXL+naccH4k6lqmXNZrT1y+t+Pfgh5EtsJkVqZUkHQywZ6SMlJJrZnmbNOzLTCWnEvmWnEyLYsxKglltJlVBMZxMWbMGW5UKgG/cPlKGmDtatlot4jL76fleV1JKMXJ8GzRi5TUVyRrE1cxZuLEn3M9OfB3ZX0fY+H+1VBxDePWG6f9sUx6TzTs3AtiMRSoL3qtRKY8C7BAfQm/pPY+GoLTRUUWVVCqOQUWA9hPMN31PUFyIiQBERAEREAREQBERAEREAREQBOR/tE7VyYTD4cHWpVaq33KS2sfxVEP4Z1ycC+JdX6b0jo4carS6mmRw0viKv8ASQPwyUruxDeVNs33RvY/VYakhGqot/vEXb5kyQUMFMzD4ebGhQnXnWsrI85SwicnJ7vUxKGBmS2DsJsES0s4qpNXxJSZ0VRjGJpcXSka23i1pZbgsWNgB4bz5bveSfEtOc4vaIrYk1L9gdlLgi6jj6m59RN+hHNo9jlYnT6o8E/2RtDEU6Iqmmr0QAWA0dV33HO36tvmxwtJcXXaqNaNIdXS07zkAu+vIWX3mFgdtZsMKdG3Wvamg5FtCTysLn0mXRStgOytN8RhzqMli9NvrDLxBNz+tedVw9OKlGMVF6pcac/876m/SrSk4uUnKOjlzaXHe3L9Hbhkd6T4MUnzAC41Fxex4GRLHgda+VxUGYkMAVzXN72IFvKS3pXt4VUKtRqoTqhqLkItvtvuOFv8SFtM+iYSdOLqSfZLtyc7qlaEqmWHuW2lDStpQZ3zmosuJjVBMthMerIZfBmI80fSGp3F82P5D82m8eRXbFXNWbkOz7b/AJ3mh1CeWlb1Ox06Garf0Jj8D9ldftdHI7NBHqnle3VqPeoG/BPS85F+ztsnJhcRiSLGrUWmv3aYzEj8VQj8E67OCd0REQBERAEREAREQBERAEREAREQCl3ABJNgBcnkBvnnr4bMcZtfFYxt37yoL8DXqHIPRFYTrnxT2p9G2RinBszU+pW2+9YinceQYn0kB+DGzsmBaqbDrarEcylMBALD+IVPeW0VeaKMQ7U33OjUEmYlhMZHUbrn2E+PW/WsvldvQ1ItRRfq1pr8RVlNerNZVqWJ1OpvzltOnL0NetXRcr1Zq8Y4YEGxHIyuviJq8RiL7p0KVM4uIxKRueg+HSlUdr3IuFvwv/xp7yZYnHWF72A19Jy6jimptdSRqL24y9jukNWohQ5Qp0Ngb25XvPO9W6R1HE4m9KosjtfhxXNvX1R0+m9Xw9HD5ZxeZX9m/wB0MPpBtI4iu1Q6Dco5KN3vqfMmatpcaWmnq6VONKChHZKxw51JVJuct3qUNKDK2lBlhKLbzHqTIaWKkgugYWIcKCTuAJPoLyEVHuTfeTqfPUyV7fq5aJ5sQv8Ac/IGavodsr6VtDD0LXD1VDD/AG73qf0B/acTqc7zUfQ9H0yFqbl6np34ebJ+i7LwtIizdUHccqlS9Rx6MxHpJFAic06YiIgCIiAIiIAiIgCIiAIiYWP2vQof6tVE8CwufJd59oBmxITtf4j0aZIpUqlZhv3UwP5u1/TIlt34hYxnyUzToqbEFAhaxH1mZmA89JLTW4TuV/tEbSPVYXCrveo9ZgOVNci38zUJ/DIP0S+JBwlJKFSgr0kFg1M5XAuSSQ1w5JJ4rvmH08xmIxFWnUxDMWROrzlVHZzFh3bX1J1kQqgLxB+7rJjNxd0YzpxmrSPQ2xOm+DxVhTrBXP8A06nYa/IBtG/CTN69a2+eWd/jN3sjpZi8NYU6zFB9Sp218gDqo8iJsQxC/kjSq4N2+h/J36viQZpsRi9SOMguB+IqvYV0NM/aTtL527w+ckWH2nSr3anUVxpfKdRpxG8es62GlSn5Wea6gsTT80Wu+6+UZVWqTLDtDNLTMP0JvWRyEm3qUu0sMZdy33EH1t+e+WKgINiLHkZBfGLKTLZn0mUkyS1IpMoafSZQxkFiKGlipLrGWHMF0ERrpPW7SJyBY+psPyPvJr+z5srrNoVa5FxQpG3g9Q5FI/CKwnOdr181ZzwByj8On5g+89AfALZXVbMNU769VmH3Kf7sD+Zah/FPM4meerKXc9dhoZKMY9jpcREoLxERAEREARNXj+kWGo6PWS/2VOdv5VuZHdpfENE/06FRrmwap2F89Lm3tMlCTV7EZlsTaUVaqoLswUDeWIA9zOWbY6X40i6vTWmTYGhZtTwOa7qfQSIY7aWKDXrq1U20a7kgEd7K13HpmhRTV7iV1pY7Nj+mOEpA/vM5/wBsXH8xsvzkZxfxHZ1P0WkrWGhLZyeGiggX8iZy+jVu2anUDte2TK1XtXFgb63J0toPCVbQzI566l9GfTMdVsT3SfA3vZrDWLpcEWfqSHaXS/E1wQ+KNFrm1MqyBrfVGSxY7+Y03mR6vUYreoGQXJDUzmJHEn6y+TJbkTPihiLJlrqRq7KgJA1JBZsra8FYesopgFsqMxcWJWpuHIhSAyjxGb13SMzJyoqGY3qXWqLXDGplJDcQafZNt+pXhv1im+ay2zk3PbUUuzfers1nG/Uct8qquesL1Lmrvz0r2B3ZibBrW4uANd0pq6pd8lZSdFzWNgNx3K1z/FbSFJoNIt1aYZSisCOKNYgnw3gnxEj+0NlXNx2DYC3A20Hy/KSLKSMucqLC1Bw92YnQZWKvoL93MNfWY9RgcxdWpAaKqqXB4C5JzL4lgo38pl9L7EaohtfBsu8HzEsXPnJjVw9lButm3WdWuOHdJmDitlg71seYkZHwM65I6GlSOVIZSVYbiCQR6iZlfZTDu9r85gOhXQ3HnMDIkOA6XYinYORVX+Pf/MP73kiwXS6hU0Ymk38W7+Yae9pzsP4TMOLVu8ova2mnl4jhz3cJuUsdWp83Xc59fpeGq65bPtp+Dp4rBhcEEHcQQQfWXaWL+q4zpy3Ffunh5bvCcowuLemb03ZD4HQ+Y3H1m8wfSxxpVUOOa9k+24/KdCn1GnPSascqp0arT1pu/wDr8E3xdIpYg5kbVGAtcDeCODDiOHiCCcUvLWw9vUK37k1AqudM/ZyVPqtrw4NbgTyE+4hSjFWFmUlSDwINiJvU6kZ7O5oVMPKD1Vj6WlDNLZeUM8sMVA+u0xMZXyIzcgT7CXWaajpBWtSt9pgPQan8h7ymvUyU5S7G5hqWepGPcjYQkgAFiTuG8/8AM9hdG9mfRcHQof8AtUkQnmwUZj6m59Z5n+F+yfpO1cMhF1VxVbyp3qa+BKgfinqqeYPVCIiAIiIBFun21Mbh6SPg6XWi7daQMzoLDKVTj9a51tYaazldbpPVxVw9d25oxy/0Cw+U77I10k6DYPG3apTyVeFWl2Hv48G9QZZCajwYyjc5NhqzIbqbcD4jkRuIl7E46pU77EzO2z0GxuEuU/8AWURrddKgF+KcbD7N/SaPDYxGOUnK43q3ZI9DNiM1LYolC25l4eqUbMpsR+vWZON2hUrWztcDcLAAeQEwne3A/wBjLTYg+X65ycqvexKnK1kz7WwSPqRZvtL2T78R4HSYXU1KZOXJW3glrZwLanXssfEFZlE336z5lmMoJiMmjCp00djZmR95UXQ795QjXdvN/OV1Ea2UqrJe/ZXW/PKTod2oJPhMqpSDCzqHHC+8HmDvB8ZaFBl/03zD7FUn2FQa++aUuk1sWKouTHpAns0GsBYHreFt+oXMpPip9N8tkqCbIab/AFqmbQ8gzC6+QYDjMivURiFqqabbhn0vfgtRTY3tuBvzEpd3Ay02NRRclVUX0/iHYFte8B5ypqxYWKgN7G2Jtr3Qov4oWKi3MtfSWbLY9vtbhTZS2m8ntEMD6GX2Cns01NF+NyRmJ1JysWUn7gAlFbTs5BUN+8AWZQBe9rF0HgDbnAMd3s3WPmpubkmnlFxbs9oX5nRlHLjLeaoLk5XuBdme7G+uaynKT5kbzpL2QDVW6wi11ILActBew+9eWWYZusqjqje9hktm4X0NNvK1+VoTtsGrhaiPYC5bc2gUA34XbUc+Us4jCi5U5WtvFwfylzEU3I7QJUAW3Ag7+62oFuQ4ymliWy5KbZUvlIYjcNbHQ1BfgSCN0zz38xhktsanEbJU90lT47pr8RgnXeLjmJLFr03cIQtBQNWqO9S+6/aC6cbZso/vR9HVrlCSot2srZTfdZiANdeUZE/Kxma3RDQ0+h5JMVs8HvL6jSaqvsojum/gZi4tbmSaexhTMwm1KtPuuSOTdofPd6TBemV3gifM8Rm4u6dhKEZK0ldEnw3SNTpUUr4rqPbePnNnRxSuLowbyP5jhIODKlJBuND4TfpdRqR0lqaFTptKWsdCbM0j+36t6gX7I+ZP+AJZw+1qi7znHjv95i4mtnZm5n/gTPFYyFWlljvyY4XBSpVM0jsH7O+yr1MRiSO6opKfFzmb1ARP5p3CQj4ObK+j7JpXFmqlqzeN+yh/kVD6ybzmHSEREAREQBERAE0PSPohhcaP31MZ+FROy4/EN/reb6IBxjbfQTG4S7UT9Mo/Ztaoo+79b09pG6GMpuStzTcaFH0N+Wv68J6Lmh6R9EMJjR++pDPwqJ2XH4hv9by6NZrcrlTT2OMPTt4flPgPOb/bXw/xuEu2Gb6XR+wdKgHl9b09pHsLtRCcjA0nBsUcWsfWXRkpbFbTRfVCZcFHnL0+GZWMLlBQZcpFxuIOtx6zBfZ5XWg5okbgO0o8lOq/hI37psItIcU9yU2jSVWyKVq0FYn/AKhZnVQPmt+OZbeMssAiXSstiLhApcKL7wBc68wSPCSJKZY2AJPIC8pq7CZTnUNSc72QgE8O0O62mmolEqSWzLY1L8ESbG0ye0jo5sA1S63A5N2RY8rA+EyKVKoNbCqb3XXtcxbTKfQL6zNxVF1D9Ypq31BTKLHU2akwsR5G/lMGrUdgHomjSI74UsCD/FSNghIPD1lTi1uWJp7FinTDOLEId+Qiw9Qd6/dsJcxeFcWFRAqEEqyjMDzyhbW8wTafWxj1b9dTLHQ51sytYaHXW/uYGGYLnFRAhGi9YHN763bUr4gjlaYklNE5BdCrKNLPlOnHtKBb2v4yzWqUn1RGpm4uFfssTqMubQ314t6Sir1VgctTrL6uzArcbrEixGvPnpL+Kq1CFNVkCa36sUwdTYkrouYga929hAKq1OpTVM4pIlr3ommxtm3st7A29YKUqtTLRzNfiQFyixNzmI0trfS2ugtLNDDrUa2GWo7Bdz3v5hW1A13Lf1lWKU57V7KAQL0sptuGjDj5W85mptGLimUYnZzAlSL23jiPTfNTiNlKd3ZPym6wdQoxNFVqXuL1Ru52Y3PPeD4GXevSx69grG+Vcu/ya+o4akndpJ+iXYj6l3Im+yqmtlzgfZ1Ptv8AafFFLLvdXA1DDMCbbuBTXmD5yQlVPdzDlmFvbj8hMfHksLMgqHme8PHMNR6mJU3FXJjNPQjwbXdpM/ZWDavXpU0F2d0RdNMxIAv62mdsro5Vr1hSSm7sdewtwPMnd856D6CfDvD4FKdR0DYoAlmLMQrG9rLfLcKct7c+crMyYYHCrSpJSTRaaKi/dVQo+Ql+IkkCIiAIiIAiIgCIiAIiIAml6RdFcLjVtXpAtwdey48mH5G4m6iAcb218O8ZhLthH+lUhr1baOB4fa9NfCRyjtRc2SoDRqDQq4tr6z0PId0x6A0saxqK3V1iACSAyPYWGZd4a1hmB3c7S2NVrcrlTT2OcCXaLKD2hmHnb/zNftbo9jNnntKRTvobl6R8n3p5NYy1htrqTlcGm3juPkZepRlsUuLiSzC1VdMitl+6Ap9Rxm32TgVc9qqCRplAAPysCfeQ0HiJl0NoMp17Xnv9/wDMqlS5Rkpxe6JpjOjVGoLAZTz3/wCLekhO3+hLA5sgcDVWG8fiFiPWw85JNldIyNL5xyY2YDwP/nykgwe1qVYdk2PI6fnvmCbWhZZPU4w1GpRbtIKvg3ZYa3voQrcuG+YTolV7KpNS+gAysCdBv3j3E7hj9h0K4sy5TzA/t/cW85BukfQRlF1HWKNRvOXxDDVfP5xaL7f+EXku5Ca5qggVm7C9kimqKwHKzWUndfcTaWFwiqQ9BWtwaqnZJ3m6Pew13C/DXdMmpgKlNzYh9dRUOo8FcA6eBB84epVykNUFJCdQpzXI3G7WUH0MeDO+xPix9TCxoJ7VawXSxQAAaADWwKnxA9ZUlUW7CFjfv6gWtxZu8PEXhcl7qrVG+0xNh5Ft3kBNlsvYmLxZtRpMRzUEAebtu9xJyRj5n8EZ5S8q+TTV6bXBZgh5JcE6bid7D0lNOlY6LqeJuSfzYzquwvhGdGxNULzWnqfVjoD7yfbG6JYTC2NOiuYfXftNfnc7vS0jxEvKjJRf8mcU2H0FxeJsVpsEP1n7C25/xfOdB2J8KqSAfSHL8cqCy+5Go9BOjRMG29zJJLYwtmbKo4dctGmtMeA1Pmd5mbESCRERAEREAREQBERAEREAREQBERAEREApdAQQQCDoQdQR4iQnpF8NcNXBNH/07nXKBemT9z6v4beRk4iAefNr9G8Zs89pSKfO5ekfJ96eTWMsYXbCk5XHVt47j5GeiWUEWIuDoQeIkO298OMJiLlAaDHfkAKH/wCM6D8NpbGq1vqVyppnN7zLw20WUjN2x4mx9/8AM2O0/hpisMA2EqDEKNWpP2D+AkkfP3kYxNHGk5Rg61M6ghlduOlrKD85dnpyWpTknF6ErpdMHpCw7fLrB3fKxvb1kW2/06eocr1icxsEp6A30Gi7x5ky/s34eY/FauvVLzq3UelMC9/STPYXwcwdJg+IZ8S981j2EB01CrqToNb8JX4kY+VfJZ4cn5n8HIFxeJr1RSw9FnbMAQqlyBpfcLcfPSTrYnwrxVYq+IZaIuD2j1jn8INh6kTsuBwFKiuWlTSmvJFC/lvMyZXKpKW7LIwjHZEU2P8AD/B0LFkNd996uoud9k7tvO8lNNAoAUAAaAAWA9JVEwMhERAEREAREQBERAEREAREQBERAEREAREQBERAEREAREQBERAEREAREQBERAEREAREQBERAEREAREQBERAERE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11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ttps://encrypted-tbn1.gstatic.com/images?q=tbn:ANd9GcQiReuiaWfFEAppKnSecwSSltyZZHvrAG4wEhP0Oz_BDOozfP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81150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2.gstatic.com/images?q=tbn:ANd9GcQPu7YhC34MDczvyCJiLqbJ2tNwNzQAktQIVm-HwixVXWA7VSj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335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data:image/jpeg;base64,/9j/4AAQSkZJRgABAQAAAQABAAD/2wCEAAkGBxQQEBUUEA8UFBQUEhUVFRcUFRUWFRUVGBUWFxgVFRcYHCghGBonHBUUITEhJSkrLjAuGCAzODMsNygtLisBCgoKDg0OGxAQGzcgHyQtKyw3LCwuLCw0LCwsLy8sNSwsLCwsLC0sLCwsNCwsLCwsLCwtLCwuLCwsLCwsLCwsLP/AABEIAMIBAwMBIgACEQEDEQH/xAAcAAEAAgMBAQEAAAAAAAAAAAAAAQUDBAYHAgj/xABGEAACAQMABQgHBAgFAwUAAAABAgADBBEFBhIhMRMiQVFhcYGRBzJScqGxwSNCgqIUM1NikpOywiRD0eHwFaOkY2VzdIP/xAAaAQEAAwEBAQAAAAAAAAAAAAAAAQIEBQMG/8QAMBEAAgIBAgUBBgUFAAAAAAAAAAECEQMEIQUSMUFRIjJhcZGhsRMUgcHwM0Ji0eH/2gAMAwEAAhEDEQA/APcYiIAiIgCIiAJERAEREAmRmRmVWs2lv0S2aoBluCj949chtJWy+PHLJNQj1exZ1Kyr6zBe8gfOfSuCMggjs3zyfRlmt6Gq3FV6jlt4zuXqxMFhpOpo+7KI5NPaAKk7ip+sz/mOja2Oy+DN80Yzua7VS/R3+x7BJmK3qh1DDgwBHcd8yTScNqhERAEmRNTSmkqdtTNSs4VR5k9QHSYbotGLk1GKts3InBv6R1zlLOq1P28gbuvhj4zpdA6fo3qbVFt49ZW3MveOrtnnHLCTpM05tDqMMebJCl/OvgtojMiehkJkyJMAREQBERAEREAREQBERAEREASJBMr7vTlvRbZqV0U9Rbf4yG0upaMZSdRVljEw2t0lVdqm6uOtSCJmkkNNbMTz3Susla7uGoWlXkqaZ2nHrNjjjqE726P2be63yM8Y1Yuh+mMOsH5ieGaTtJdzscKwY5RyZJK3FbX5LW+vLqxZXW7aoCd4bJHiCZv6xafF5ozb2dl0rKtRegEg7x2H/WVmvlbZRPe+kp9G1s2l4OqnSf8AhqD6NMzk4ycezR2seDFkxwz0lJSW622uuxsan6R2apQ/e+cw651di5U44qPMTV1do5rDfgtvGRuzxGen4TodedHghXOCd43cJVU8XwPadw1i/wAkeg6oXPKWdI9S48jLmcZ6MrratSvskHzUfUGdnN+N3BHyGtx/h6icfeIiJcyieXekq5NW7p0cnAKLjO7LHeceI8p6jPFdIV2uNNbhzVdm8FBx8lnhn3jXk7HBqjmllf8AbF/M6XTTilbEAAYXZUdnCc3qVdNTvaZU+swVh1g7vrJ1zv2zsjgN3jMXo/XbvKeehs+QJ+ky5P6iSO7iSWiyOXdN/Q9sESAZM6J8UJMiMwCYlHpXWu1tm2atcBvZUFiO/HCZtEaxW91+orKxHFd4YfhO+V5ldWerwZVHncXXmnRbxIBkyx5CIiAIiIAiIgCQZMiAcxr5phra3+zOHqHZB6h0kdu8ThNAU7euClRCap3lmJJPd1TtPSNYGpbBx/ltv7m/3AnkgvzRcMvFTmYc8msm/Q+t4TihLRtxdSt7/b9DptG376Nu8Bjs53g8GXM9ft6wdAynIYAjuM8X1t/xFtTuaQzuAbHUf9DOw9FGneWoGhUPPpbxniUPDyM9MNwlyvp2MXE8az4lnivUtpHa3x+yf3G/pM8K0PV2b1Sq7RYtw3dBnuWlKgWjULEAbDbz3Ynh+jmS3uzyrjmKMEBjkkb8Ad+N8nP7USeDK8OWuu37l/r3SL003Y52/fw3Tl6FfkUqqc4q0yg8wfpOk1h0rSr0Rye0cMN5VguerPX2Tmb6ujJkMNpSObjGB1jrEy5ZXO0dzRQ5cCjNd/8Apk0fdimwOd1MHhjPDr6Jeab0o7UQhpBVwuHDkg8MHcPnOet9Hvmohptk02bcQRzecfDZ25CWT7ONpgOrLYHgTK+pbI9Jck58zrb3nW+iy92Lt6Jzh0YjPDaVs7vAt5T1lZ5jqnotf0unWZ251NaqqNw2mDI2T04527tnpqzdgTUaPk+Lzjkzc8e6XzPqIie5yjT0vfpb0Weo6oADgsQMtjcBniT1Tx7VglrytXb1OcuePOJXG73fnOw9KTZWkrKQvOZWJwhqbgFY9BxkjhmebC+e3GFfAZ9pguMZOASSd/ATLml6l7j6bhemX5dyveX2Rb6ao06tTuJOMnpMstT6SpcgqANxzj/nfOZuXVnGzUDEjayp4dhKncZcakXRe5wM4FNtrPTzhg/GZYybmmdbUQhHTSin2PY6D5EzZmnYnmibYnTR8LJU6JnN6+ab/RLUkNsu/NB6QPvEf86Z0k8c9KV2bq45NGyE5gA6Tnf8d3hK5JqMbZs4fppZsypXW5q6oWaV9utWUOOgNvHb9PjK24uxTuTUt+YUbK7PRj6ToLy1Nlo8InHZxn949PxJ8ZwFlTqGqARnLTDkglHbqfUaXPPJOUsi9L29x+kdB3vL29OpjG2gJHUcb/jmWErdA2/JW9KmPuooPfjf8cyym+F8qs+Ny8vPLl6W6+BBiIljzEREAmIiAJEmRANTSNEVKTo3BlInid3q+Gq1A9TY2TuGMknz4T3CsJ5hrmVpXXOJUMmWOO/GPKZNXH02jvcEyyUpY13V/I0tVaainUt6jllYHZyMAZ4hR8ZTWd1V0VpBajAkKcELwemw4Z6+nvihX56NtbAZsK3QOk7+vHx6pmvKS3NxyaXDVNr1WbpbfhQeHHHDdMyyPZdzvywQi5J+y1uj0LSOlf8AqmjmexUswqLt03IRxsnJXiRngRvnmlTQ1ZlqHkHTY3ttrhgWOz0+tvM7T0a21VHrM4ZECClhvWeorHLEfu7x4y21irjkq4J+7Tx/Op8JqcedJvqcSOoWjnLDjVxtO++9bHk9Rq2yqM5KKRgbKjGO0T5aiWckLjJPYAMy0S43jvE+7OiXOFG7u6cnPxzM6xnSlrYxdJfUs9VKub2kG3h9qme56bL9RKttpWKkYZSVI7QcETp9FaIKOlTZOUYPgbidk5IHeMy3r6sK1R2C4BqMcHG7nHqmhY/ScrLql+K35S+ln3qxbDk7d8gkI6nGd2KrEA9vOnaUzKXQ9vyeaWBhMMuBvIfOcnpOUPmJdoJoiqONlnzM+4gRLHiaelFVqTK6qykYIYAgjtBnj2tVpTp1wtOmqqtKnuXcASC5/rE9h0hT2lInnWsmjA9Soy5PPK7wOKAIcY6MqZ5ZY8yOloM7xTtM4+y0aau2y7hTpl3J6FyF3duWGJ1OpFkEBfOS2BwAxjPDHf8AKadhYslndnpc0KY7Rtlmx5LL/VW2KqBieMMVUbdTrpTjJX4O3seE3BNe1XAmwJqRwpO2c7rhrXS0egDBmq1FOwqgbugMxJGBnxnmeq9o1zW5d/URjnPEns85teksVheVFq7lfZai2NxQDBQHsOSR2iczoepcUS2y7FQpf7N92yOllz9JiyyudPoj67Q6dYdJeP2prd9V8Pd4+J0mu1+XK0kbZ2W2mPHJx6vdv+AldoS3zVVsbwZU3VfbYuaisSckhlJz05XORvnQ6r8446ePhPCTcp2dCoYdK4rweuaDqFqYzLOVOr4+zEtp049D4LIkpOiDEGJYoIiIBMREAREQDG6ziNf9B/pNLK/rE3rvxtDpQ9+POd1NPSFvtLKzipKjRps8sORTieHVKYp0eSuKbKTUXkThW52N6uQeaMFjnrB7JnsqPJsrqecpBGOsHO88Zd622LrUVlHqsGGeGQcjPZKiwUuxIz6zAg8QwJBBxu49W6ZHirc78eIyknHs9/8AaO+p1WZ0qoTs1UBI6nGA3mNk+JlfrZR+1tCRua4WmewuyKPmZ92VN6Na2OTyVTbpOucKrkbaPjr5rr5cZYa6IFW0P/uNoP8AvL58Jp5b3OLPLW3jYpLnU0KQy9BBmxqDo1alrTqHeTtjPu1HX6TualEETmvRmSbAbRyVuLpPBbmqoHkBIUEiJ6mcluXwshjGN3CZrYbSgniQM95AJ+JmyRNe03bQ6mPxJI+GJ6UZnJsxPza6fvoy+KlSPgXm+JWab5opOfuXFP8APmjn/uyzEkqyYiIIMN1UCIzNwVSx7gMn5SnoaNJopt73KKXJ3kuRlj5kzb1jP+Gdf2pSj/OdaX983yIZZOjnH0UCBTwNkMah78bC/J5ZWdgE4CZ6K5dj7q+GNr5uZsqJWizmwiz6MmDLFDhvSBbNWp4xkA5G7pnntShyFqwO5rh9nupUiG/NUK/yTPa9I2YdTnqnm+utGm7qKGGVaaqGByGxk5GN2MseHSTPGUFfMdPT6yaisa6Xfy3+55/VthnIGSfCdrqbZsoy4G/GAOgTnjoqpncp8p6Dqlo98AMpE8oY6Zq1mv58fKlR3GiaezTE3pjorgATJNZwm7EREECIiAIiIAiIgESCJ9SIBWaS0YtQbxOQstDChf1Eb1K6irT6hUAIqLnrIAaegsJz2tlkTRFWn+st3FZOO8L6ynG8rjfgcdkSKLxm0ZbnRxqUWRW2GxlGxnYqKco+OnDAHEptars1bO1qbGyxvrMsuc7DrWAdMj2WVhu6p09hcrWpJUT1XUMPHoPaOHhOW10HJqF4I9zb117HSooqL2f5bd5eSkQ3Z2jCcr6Nxi1qr7N/er/5NQ/WdW05bUDdTu16tJ3n5qm3/dIIOrmpTOKzDrUN8gP6Wm5K+6bZr0upgwPgN39RkkE6bplreqF9bk2K++o2l/MBNm0q7aK3tKD5iZCJU6rv/hlTpos9A8P8pinR2KIBcREQCr0udqrbJ0GuXb3adN2B/j5OWDHAlc/OvRv/AFVu2R21ai4PlRbzm5dVNlGPUCfAcYJPizHNz1sxz1jJAPkBNkTBapsooPEKAe/E2BIIEREkFPrbdmlaVCjFajgUqZG8ipVPJqfAttdymVmidCKwBI3AADPUN0y6w/bXdCjjIpBq7e8QadMeTVT4CdFa0tlQBKvdl0+VGtR0TTX7gm3ToBeAxMsSxVtsREQQIiIBEREAmIiAIiIAiJEAT5cT7kGAcvq0Rb3Fey4Kp5egN2OScnKr2K3X0kz59IQxYVG2dooVYDu6B2nh4xrmDQ5K9VSTatzwvFqD4FQYyAcbjv4c4yPSHXH/AEqu6sCOTVlYcCCVwe7fJB0VvcCoiuhyrqGHcRkeM5zUY86/HVpKtnxpUW/uE3tGvyNzUoH1agNxR/E321Me67B+6tjoldqScXOk16tIZ/itqH+kgk66VWn22Vpv7FZCe7eD9Jayr1lo7drVH7m1u480ht38MEFnKXQzbN1d0+jlEqr7tSmuT289XlpZVuUpo/tIreYB+spq55PSlM/t7V07M0X2h44rHykA6ARAkO2ASegZkgq9G86vcv8A+olIe7Tphv6qjzNpVuYF9t1XwJwfnNfVzfbqx41C9X+Y7OPgyjwmS+JNakvQNpj18N27vHxkEvqb6z7nwk+pJBMgnEmVmsN4aVBip5xGyvvMQq/mZfOCUrKnVo8vWr3B4VKpVOH6unzF4dBIZvxTqxKrV+yFGiiDgqKvkMZltIiJO2IiJJAiIgCIiAIiIAiIgCIiAJEmRAJkSZEAwXdAVEZWGVZSrA8CpGCD4Geb3tdqeib6yqHae0AQFjvegzKabnGN2ycburE9PInm/pO0cykV6Q3PSe3rjrpkGojHfuwyYz1lYB0WnUZ7ZK1EE1aGzXpgcXwvPp9u0jOveVPRNDUa6FS70gynKvWt6qHoK1LamQR2bjL3Rb7drRYdNCkfNFMoNVQlve16I3bZBTeeA2qnJju5RiOzA6JBJ20xXNPaUr7QI8xiZJDSSCp1UrbdpTzxXaQ54812UfACa2tPMe1qj7l0qt7lVWQ/m5OZNW+a1xT9m4Zh2K+CPDcZGu1LasaxxvpqKw76LCqP6JBJerK7WOuUtapX1tgqvazc1R5kTbsq23TVh95QfMZlbrDzmt6ft3Cse6kDVOf4APGAupYWlEU0VF4IqqO5QAPlNBTtXjn2KSp2c47X+ss6cp9DnaqXDnprlR2qgGD8TBBcrPqQIkgmc7pRuXuqVMcEY1G/BzV/Mzfy5c6SuuRpM/UNw62O5R4kgeMpNV6RdqlVjkltgHrWnuJHe/KHxlX4LR8nR0VwJlkCTLFRERAEREAREQBERAEREAREQBERAEiTIgAyl1sobVrW3Z+xf+k4l3NLS6bVCoOum4/KYByvow0p+kaPpox59BEpN7oQcm3cVwPwmVt9SZdJ3LU9z0xb1UPQeaQ6+IUeUwap1P0VrOpwS4tqdCrv3CrTXCN3kA7+pD1y55LOmK//ANag35qglWWOts7kVaauvBhnu6we0HI8JmlHoV+RqvRPqtz6fZ7S/IjuaXklMqUNpzNI1l/a0KdT+A7H1lzdUg6Mp4MpU9xGD85S6UOxe2z9DipTPllR5y+gko9SKxaxpBjzkU0295CVI+E+rltu/UdFGgSexqjAL+VHmrqmeTr3tD2Lo1B3VlWru7Ms0+9Cvyle5q+1WFMHrWmox8WaQSXr1AiFjwVSx7gM/SU+q1Mi3TPE5JPWSeM2NZa/J2dU9abH8ZCdHvTLoilsUkXqVR5ACSVN6TIjMkHM643xBSmm8qOUI63J5Oip73JP4JeaHshRpIg+6oHeQN58Zy2ij+l3nKcVLmr+BBsUQe8lm7xO4USvcs+lExESxUREQBERAEREAiJMQBERAEREAREQBIkyIBM1r0cxvdPymzMFyMg90A87tNHmtoxFU4bDhD0B0rPsE9mVGezImXVLSBuL8OwIZrFVcHjtU6pDZ7cnB7cyy1IG3YgHorXI/wDJq4+GJoaJC22ljTbA5ZGqp2FmVagHYWWm3e7dUqW7nRadolQKiDnoQy946D2HgewmW1ncrVpq6eqygjr7j1EcCOyLultqRKLV2vyVapbtwyalPxPPUeJDd7N1SSDJrgdinSq/srim57slSPzS9U7pWa0UNuzrDqplh3rzh8psaHr8pb0n9qmhPeVGY7jsc7f3H6NpOq5OFq2IYe/SZwT5NTE3tT6WLWn+8DUP/wCjF/7pV+kew2kSt0olSmO01TTC+TKD4TptF0wtNQBgBQB3ASO5PYrNdHzTo0/2twgI/dAZj8QsvLdcKJz+nDyl/bJ7FOpUI94hR/Q06ISe5U+pWay3GxbsAedU+zXry+7d4ZlmJyWst0alfYXfyQAH/wA1Xmr5A/GG6RKVsttVLQJTZgNxIVfdTmjzO0fGX017GgKdNUHBVAHgJsQugb3EREkgREQBESIBMREAREQBERAEREAREQBERAExVhumWfD8IBx+om6hUU/duq4/Ntf3Sh9IdNlv7Z6YJdaTlADjJBGV/EpZfxZ6J1+htFm25QbW1ylZqvDGNoKNkbz7PxlJrRR2tKWIPStceS5+ko+hbudToTSC3NBKinIZQc+HV0dfjKbWii1MpcUxzqTBj2jgR4gkeJmpq9XNre1LVgdirmrSIBIBJJdSejnZP41HROqu6IqIVIyCMS3UgLUWtSBG9aiZHcw/3lRqVWzaKp9amz027CGO74iYNVLko1S1qHnUiWTtpk/Qn4y40fo6nQ2+SXZ5SoajdrtjJ+AgFLrc+3WtaPtVTUPdTGR8cToqK4AnLVDyuljuOKFAKMg4y52iR18MTq1EhdQznbX7TSldv2VOnTH8O383bynRzBSsVR2dUAZ8bR6WxuGZmkkGHSF2KNJ6jcFUnv7Jx+haJqXKbfFc3FT33ytNT4Fj+GWWtNblKlKgDzf1tX3V4A+Mz6n2uUasw51dy/cg5qDyGfxSr3dFlsrOlQbp9QIlyoiIgCIiAJEmIAiIgCIiAIiIAiIgCIiAIiIAkSYgHwyAzm9N6HereWtZSNmgzlh0naXZ8eM6efOzAK2ro0O4fJBHVN0UpmxEAprvQge4p11Yq1PIOPvqRwOJZbEzxANRLNQ5bZG0eJxvM2gsmIAxMbrMkEQDzu8WoxcuCtW5rCioJ3rTHEjHRgEzvbKiERVUYAAA7gMCaNzorbuEqlvUUhV6AW4t343eMtVEhLclvYmIiSQIiIAiIgCIiAIiIAiIgECTEQBERAEREAREQBERAEREAREQBERAIkxEAgSYiAfJkxEAGBEQCYiIBEmIgCIiAIiIAiIg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2519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2" y="3812075"/>
            <a:ext cx="2895600" cy="203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7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324600"/>
            <a:ext cx="9144000" cy="536448"/>
            <a:chOff x="0" y="6324600"/>
            <a:chExt cx="9144000" cy="536448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72200" y="6327648"/>
              <a:ext cx="2971800" cy="533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1.- Download and install the Arduino Software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2" y="1219200"/>
            <a:ext cx="54387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7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324600"/>
            <a:ext cx="9144000" cy="536448"/>
            <a:chOff x="0" y="6324600"/>
            <a:chExt cx="9144000" cy="536448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72200" y="6327648"/>
              <a:ext cx="2971800" cy="533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304800"/>
            <a:ext cx="8839200" cy="58213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/>
              <a:t>2</a:t>
            </a:r>
            <a:r>
              <a:rPr lang="en-US" sz="2800" dirty="0" smtClean="0"/>
              <a:t>.- </a:t>
            </a:r>
            <a:r>
              <a:rPr lang="en-US" sz="2800" dirty="0"/>
              <a:t>C</a:t>
            </a:r>
            <a:r>
              <a:rPr lang="en-US" sz="2800" dirty="0" smtClean="0"/>
              <a:t>onfigure </a:t>
            </a:r>
            <a:r>
              <a:rPr lang="en-US" sz="2800" dirty="0"/>
              <a:t>the Arduino software for the correct </a:t>
            </a:r>
            <a:r>
              <a:rPr lang="en-US" sz="2800" dirty="0" smtClean="0"/>
              <a:t>chip</a:t>
            </a:r>
          </a:p>
          <a:p>
            <a:pPr marL="0" indent="0">
              <a:buNone/>
            </a:pPr>
            <a:r>
              <a:rPr lang="en-US" sz="2800" dirty="0" smtClean="0"/>
              <a:t>(Select the Microcontroller)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831" y="1295400"/>
            <a:ext cx="63055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76" y="3017292"/>
            <a:ext cx="5334000" cy="284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5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324600"/>
            <a:ext cx="9144000" cy="536448"/>
            <a:chOff x="0" y="6324600"/>
            <a:chExt cx="9144000" cy="536448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72200" y="6327648"/>
              <a:ext cx="2971800" cy="533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37716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85800" y="1524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/>
              <a:t>Arduino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Integrated Development Environment (IDE)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495800" y="1371600"/>
            <a:ext cx="403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Two required functions / methods / routines:</a:t>
            </a:r>
          </a:p>
          <a:p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setup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// runs once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400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// repeats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677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324600"/>
            <a:ext cx="9144000" cy="536448"/>
            <a:chOff x="0" y="6324600"/>
            <a:chExt cx="9144000" cy="536448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72200" y="6327648"/>
              <a:ext cx="2971800" cy="533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22" y="533399"/>
            <a:ext cx="534535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09600" y="1828799"/>
            <a:ext cx="6318922" cy="2438400"/>
            <a:chOff x="609600" y="1828799"/>
            <a:chExt cx="6318922" cy="2438400"/>
          </a:xfrm>
        </p:grpSpPr>
        <p:sp>
          <p:nvSpPr>
            <p:cNvPr id="2" name="Rectangle 1"/>
            <p:cNvSpPr/>
            <p:nvPr/>
          </p:nvSpPr>
          <p:spPr>
            <a:xfrm>
              <a:off x="2051722" y="1828799"/>
              <a:ext cx="4876800" cy="2438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609600" y="2762534"/>
              <a:ext cx="1219200" cy="3048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2177759"/>
              <a:ext cx="13659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Input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75522" y="3941802"/>
            <a:ext cx="7105908" cy="858799"/>
            <a:chOff x="1975522" y="3941802"/>
            <a:chExt cx="7105908" cy="858799"/>
          </a:xfrm>
        </p:grpSpPr>
        <p:sp>
          <p:nvSpPr>
            <p:cNvPr id="20" name="Right Arrow 19"/>
            <p:cNvSpPr/>
            <p:nvPr/>
          </p:nvSpPr>
          <p:spPr>
            <a:xfrm rot="10800000">
              <a:off x="7295865" y="4495800"/>
              <a:ext cx="1219200" cy="3048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75522" y="4495800"/>
              <a:ext cx="5111078" cy="3048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02596" y="3941802"/>
              <a:ext cx="18788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</a:rPr>
                <a:t>Status Bar</a:t>
              </a:r>
              <a:endParaRPr lang="en-US" sz="3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835" y="3872804"/>
            <a:ext cx="7021765" cy="1689796"/>
            <a:chOff x="64835" y="3872804"/>
            <a:chExt cx="7021765" cy="1689796"/>
          </a:xfrm>
        </p:grpSpPr>
        <p:sp>
          <p:nvSpPr>
            <p:cNvPr id="24" name="Right Arrow 23"/>
            <p:cNvSpPr/>
            <p:nvPr/>
          </p:nvSpPr>
          <p:spPr>
            <a:xfrm>
              <a:off x="597090" y="5105400"/>
              <a:ext cx="1219200" cy="3048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835" y="3872804"/>
              <a:ext cx="19755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Program Notification Area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40357" y="4800601"/>
              <a:ext cx="5046243" cy="761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87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324600"/>
            <a:ext cx="9144000" cy="536448"/>
            <a:chOff x="0" y="6324600"/>
            <a:chExt cx="9144000" cy="536448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72200" y="6327648"/>
              <a:ext cx="2971800" cy="533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93187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</a:t>
            </a:r>
            <a:endParaRPr lang="en-US" sz="54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5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324600"/>
            <a:ext cx="9144000" cy="536448"/>
            <a:chOff x="0" y="6324600"/>
            <a:chExt cx="9144000" cy="536448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72200" y="6327648"/>
              <a:ext cx="2971800" cy="533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3000" dirty="0"/>
              <a:t>5</a:t>
            </a:r>
            <a:r>
              <a:rPr lang="en-US" sz="3000" dirty="0" smtClean="0"/>
              <a:t>.- Verify/Compile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sz="3000" dirty="0" smtClean="0"/>
              <a:t>6.- Once it compiles, you must see the following messages in the </a:t>
            </a:r>
            <a:r>
              <a:rPr lang="en-US" sz="3000" b="1" u="sng" dirty="0" smtClean="0">
                <a:solidFill>
                  <a:srgbClr val="FF0000"/>
                </a:solidFill>
              </a:rPr>
              <a:t>Status bar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and the </a:t>
            </a:r>
            <a:r>
              <a:rPr lang="en-US" sz="3000" b="1" u="sng" dirty="0" smtClean="0">
                <a:solidFill>
                  <a:srgbClr val="FF0000"/>
                </a:solidFill>
              </a:rPr>
              <a:t>Program notification Area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8" y="914399"/>
            <a:ext cx="354390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7" y="4648200"/>
            <a:ext cx="842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7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324600"/>
            <a:ext cx="9144000" cy="536448"/>
            <a:chOff x="0" y="6324600"/>
            <a:chExt cx="9144000" cy="536448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72200" y="6327648"/>
              <a:ext cx="2971800" cy="533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8"/>
          <p:cNvSpPr txBox="1">
            <a:spLocks/>
          </p:cNvSpPr>
          <p:nvPr/>
        </p:nvSpPr>
        <p:spPr>
          <a:xfrm>
            <a:off x="591972" y="228600"/>
            <a:ext cx="8229600" cy="582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en-US" sz="3000" dirty="0"/>
              <a:t>7</a:t>
            </a:r>
            <a:r>
              <a:rPr lang="en-US" sz="3000" dirty="0" smtClean="0"/>
              <a:t>.- Upload it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endParaRPr lang="en-US" sz="3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endParaRPr lang="en-US" dirty="0" smtClean="0"/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en-US" sz="3000" dirty="0"/>
              <a:t>8</a:t>
            </a:r>
            <a:r>
              <a:rPr lang="en-US" sz="3000" dirty="0" smtClean="0"/>
              <a:t>.- Once it upload, you must see the following messages in the </a:t>
            </a:r>
            <a:r>
              <a:rPr lang="en-US" sz="3000" b="1" u="sng" dirty="0" smtClean="0">
                <a:solidFill>
                  <a:srgbClr val="FF0000"/>
                </a:solidFill>
              </a:rPr>
              <a:t>Status bar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and the </a:t>
            </a:r>
            <a:r>
              <a:rPr lang="en-US" sz="3000" b="1" u="sng" dirty="0" smtClean="0">
                <a:solidFill>
                  <a:srgbClr val="FF0000"/>
                </a:solidFill>
              </a:rPr>
              <a:t>Program notification Area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68" y="762000"/>
            <a:ext cx="4325603" cy="284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81600"/>
            <a:ext cx="659714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2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Error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76200" y="1219200"/>
            <a:ext cx="9448800" cy="4906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400" b="1" dirty="0" err="1"/>
              <a:t>avrdude</a:t>
            </a:r>
            <a:r>
              <a:rPr lang="en-US" sz="2400" b="1" dirty="0"/>
              <a:t>: stk500_getsync(): not in sync: </a:t>
            </a:r>
            <a:r>
              <a:rPr lang="en-US" sz="2400" b="1" dirty="0" err="1" smtClean="0"/>
              <a:t>resp</a:t>
            </a:r>
            <a:r>
              <a:rPr lang="en-US" sz="2400" b="1" dirty="0" smtClean="0"/>
              <a:t>=0x00</a:t>
            </a:r>
          </a:p>
          <a:p>
            <a:pPr>
              <a:buBlip>
                <a:blip r:embed="rId2"/>
              </a:buBlip>
            </a:pPr>
            <a:endParaRPr lang="en-US" sz="2800" b="1" dirty="0"/>
          </a:p>
          <a:p>
            <a:pPr>
              <a:buBlip>
                <a:blip r:embed="rId2"/>
              </a:buBlip>
            </a:pPr>
            <a:endParaRPr lang="en-US" sz="2800" b="1" dirty="0" smtClean="0"/>
          </a:p>
          <a:p>
            <a:pPr>
              <a:buBlip>
                <a:blip r:embed="rId2"/>
              </a:buBlip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>
              <a:buBlip>
                <a:blip r:embed="rId2"/>
              </a:buBlip>
            </a:pPr>
            <a:r>
              <a:rPr lang="en-US" sz="2800" dirty="0"/>
              <a:t> </a:t>
            </a:r>
            <a:r>
              <a:rPr lang="en-US" sz="2400" b="1" dirty="0"/>
              <a:t>can't open device "COM10": The system cannot find the file specified</a:t>
            </a:r>
            <a:endParaRPr lang="en-US" sz="2400" b="1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324600"/>
            <a:ext cx="9144000" cy="536448"/>
            <a:chOff x="0" y="6324600"/>
            <a:chExt cx="9144000" cy="536448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72200" y="6327648"/>
              <a:ext cx="2971800" cy="533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24" y="1676399"/>
            <a:ext cx="7451376" cy="20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24" y="4334405"/>
            <a:ext cx="7603776" cy="194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9.- Insert LED</a:t>
            </a:r>
          </a:p>
          <a:p>
            <a:pPr marL="0" indent="0">
              <a:buNone/>
            </a:pPr>
            <a:endParaRPr lang="en-US" dirty="0"/>
          </a:p>
          <a:p>
            <a:pPr>
              <a:buBlip>
                <a:blip r:embed="rId2"/>
              </a:buBlip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Blip>
                <a:blip r:embed="rId2"/>
              </a:buBlip>
            </a:pPr>
            <a:r>
              <a:rPr lang="en-US" dirty="0" smtClean="0"/>
              <a:t>It is blinking!!!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324600"/>
            <a:ext cx="9144000" cy="536448"/>
            <a:chOff x="0" y="6324600"/>
            <a:chExt cx="9144000" cy="536448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72200" y="6327648"/>
              <a:ext cx="2971800" cy="533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81" y="793845"/>
            <a:ext cx="1360499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57" y="3322097"/>
            <a:ext cx="3359943" cy="299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4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We learn in this session</a:t>
            </a:r>
            <a:endParaRPr lang="en-US" sz="54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en-US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learn development  of electronic  systems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en-US" dirty="0" smtClean="0">
                <a:latin typeface="Arial Narrow" panose="020B0606020202030204" pitchFamily="34" charset="0"/>
              </a:rPr>
              <a:t>What is Embedded System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en-US" dirty="0" smtClean="0">
                <a:latin typeface="Arial Narrow" panose="020B0606020202030204" pitchFamily="34" charset="0"/>
              </a:rPr>
              <a:t>What is </a:t>
            </a:r>
            <a:r>
              <a:rPr lang="en-US" dirty="0" err="1" smtClean="0">
                <a:latin typeface="Arial Narrow" panose="020B0606020202030204" pitchFamily="34" charset="0"/>
              </a:rPr>
              <a:t>Arduino</a:t>
            </a:r>
            <a:endParaRPr lang="en-US" dirty="0" smtClean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en-US" dirty="0" smtClean="0">
                <a:latin typeface="Arial Narrow" panose="020B0606020202030204" pitchFamily="34" charset="0"/>
              </a:rPr>
              <a:t>Why </a:t>
            </a:r>
            <a:r>
              <a:rPr lang="en-US" dirty="0" err="1" smtClean="0">
                <a:latin typeface="Arial Narrow" panose="020B0606020202030204" pitchFamily="34" charset="0"/>
              </a:rPr>
              <a:t>Arduino</a:t>
            </a:r>
            <a:endParaRPr lang="en-US" dirty="0" smtClean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en-US" dirty="0" smtClean="0">
                <a:latin typeface="Arial Narrow" panose="020B0606020202030204" pitchFamily="34" charset="0"/>
              </a:rPr>
              <a:t>How to program </a:t>
            </a:r>
            <a:r>
              <a:rPr lang="en-US" dirty="0" err="1" smtClean="0">
                <a:latin typeface="Arial Narrow" panose="020B0606020202030204" pitchFamily="34" charset="0"/>
              </a:rPr>
              <a:t>Arduino</a:t>
            </a:r>
            <a:endParaRPr lang="en-US" dirty="0" smtClean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en-US" dirty="0" smtClean="0">
                <a:latin typeface="Arial Narrow" panose="020B0606020202030204" pitchFamily="34" charset="0"/>
              </a:rPr>
              <a:t>Introduction  to </a:t>
            </a:r>
            <a:r>
              <a:rPr lang="en-US" dirty="0" err="1" smtClean="0">
                <a:latin typeface="Arial Narrow" panose="020B0606020202030204" pitchFamily="34" charset="0"/>
              </a:rPr>
              <a:t>EDA</a:t>
            </a:r>
            <a:r>
              <a:rPr lang="en-US" dirty="0" smtClean="0">
                <a:latin typeface="Arial Narrow" panose="020B0606020202030204" pitchFamily="34" charset="0"/>
              </a:rPr>
              <a:t> tools</a:t>
            </a:r>
          </a:p>
          <a:p>
            <a:pPr>
              <a:spcAft>
                <a:spcPts val="600"/>
              </a:spcAft>
              <a:buNone/>
            </a:pPr>
            <a:endParaRPr lang="en-US" dirty="0" smtClean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  <a:buBlip>
                <a:blip r:embed="rId2"/>
              </a:buBlip>
            </a:pPr>
            <a:endParaRPr lang="en-US" dirty="0" smtClean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  <a:buBlip>
                <a:blip r:embed="rId2"/>
              </a:buBlip>
            </a:pPr>
            <a:endParaRPr lang="en-US" dirty="0" smtClean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  <a:buBlip>
                <a:blip r:embed="rId2"/>
              </a:buBlip>
            </a:pPr>
            <a:endParaRPr lang="en-US" dirty="0" smtClean="0">
              <a:latin typeface="Arial Narrow" panose="020B0606020202030204" pitchFamily="34" charset="0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0" y="6324600"/>
            <a:ext cx="9144000" cy="536448"/>
            <a:chOff x="0" y="6324600"/>
            <a:chExt cx="9144000" cy="536448"/>
          </a:xfrm>
        </p:grpSpPr>
        <p:sp>
          <p:nvSpPr>
            <p:cNvPr id="7" name="Rectangle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72200" y="6327648"/>
              <a:ext cx="2971800" cy="533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48150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7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Applications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www.youtube.com/watch?v=8dynrQvF_bE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http://www.youtube.com/watch?v=mw__</a:t>
            </a:r>
            <a:r>
              <a:rPr lang="en-US" dirty="0" smtClean="0">
                <a:hlinkClick r:id="rId3"/>
              </a:rPr>
              <a:t>gOjdyYI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www.youtube.com/watch?v=SmJEjFWXl1s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324600"/>
            <a:ext cx="9144000" cy="536448"/>
            <a:chOff x="0" y="6324600"/>
            <a:chExt cx="9144000" cy="536448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72200" y="6327648"/>
              <a:ext cx="2971800" cy="533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94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latin typeface="Arial Narrow" panose="020B0606020202030204" pitchFamily="34" charset="0"/>
              </a:rPr>
              <a:t/>
            </a:r>
            <a:br>
              <a:rPr lang="en-US" sz="4900" b="1" dirty="0" smtClean="0">
                <a:latin typeface="Arial Narrow" panose="020B0606020202030204" pitchFamily="34" charset="0"/>
              </a:rPr>
            </a:br>
            <a:r>
              <a:rPr lang="en-US" sz="4900" b="1" dirty="0" smtClean="0">
                <a:latin typeface="Arial Narrow" panose="020B0606020202030204" pitchFamily="34" charset="0"/>
              </a:rPr>
              <a:t/>
            </a:r>
            <a:br>
              <a:rPr lang="en-US" sz="4900" b="1" dirty="0" smtClean="0">
                <a:latin typeface="Arial Narrow" panose="020B0606020202030204" pitchFamily="34" charset="0"/>
              </a:rPr>
            </a:br>
            <a:r>
              <a:rPr lang="en-US" sz="4900" b="1" dirty="0" smtClean="0">
                <a:latin typeface="Arial Narrow" panose="020B0606020202030204" pitchFamily="34" charset="0"/>
              </a:rPr>
              <a:t/>
            </a:r>
            <a:br>
              <a:rPr lang="en-US" sz="4900" b="1" dirty="0" smtClean="0">
                <a:latin typeface="Arial Narrow" panose="020B0606020202030204" pitchFamily="34" charset="0"/>
              </a:rPr>
            </a:br>
            <a:r>
              <a:rPr lang="en-US" sz="4900" b="1" dirty="0" smtClean="0">
                <a:latin typeface="Arial Narrow" panose="020B0606020202030204" pitchFamily="34" charset="0"/>
              </a:rPr>
              <a:t/>
            </a:r>
            <a:br>
              <a:rPr lang="en-US" sz="4900" b="1" dirty="0" smtClean="0">
                <a:latin typeface="Arial Narrow" panose="020B0606020202030204" pitchFamily="34" charset="0"/>
              </a:rPr>
            </a:br>
            <a:r>
              <a:rPr lang="en-US" sz="4900" b="1" dirty="0" smtClean="0">
                <a:latin typeface="Arial Narrow" panose="020B0606020202030204" pitchFamily="34" charset="0"/>
              </a:rPr>
              <a:t/>
            </a:r>
            <a:br>
              <a:rPr lang="en-US" sz="4900" b="1" dirty="0" smtClean="0">
                <a:latin typeface="Arial Narrow" panose="020B0606020202030204" pitchFamily="34" charset="0"/>
              </a:rPr>
            </a:br>
            <a:r>
              <a:rPr lang="en-US" sz="4900" b="1" dirty="0" smtClean="0">
                <a:latin typeface="Arial Narrow" panose="020B0606020202030204" pitchFamily="34" charset="0"/>
              </a:rPr>
              <a:t/>
            </a:r>
            <a:br>
              <a:rPr lang="en-US" sz="4900" b="1" dirty="0" smtClean="0">
                <a:latin typeface="Arial Narrow" panose="020B0606020202030204" pitchFamily="34" charset="0"/>
              </a:rPr>
            </a:br>
            <a:r>
              <a:rPr lang="en-US" sz="4900" b="1" dirty="0" smtClean="0">
                <a:latin typeface="Arial Narrow" panose="020B0606020202030204" pitchFamily="34" charset="0"/>
              </a:rPr>
              <a:t/>
            </a:r>
            <a:br>
              <a:rPr lang="en-US" sz="4900" b="1" dirty="0" smtClean="0">
                <a:latin typeface="Arial Narrow" panose="020B0606020202030204" pitchFamily="34" charset="0"/>
              </a:rPr>
            </a:br>
            <a:r>
              <a:rPr lang="en-US" sz="4900" b="1" dirty="0" smtClean="0">
                <a:latin typeface="Arial Narrow" panose="020B0606020202030204" pitchFamily="34" charset="0"/>
              </a:rPr>
              <a:t>Introduction  to </a:t>
            </a:r>
            <a:r>
              <a:rPr lang="en-US" sz="4900" b="1" dirty="0" err="1" smtClean="0">
                <a:latin typeface="Arial Narrow" panose="020B0606020202030204" pitchFamily="34" charset="0"/>
              </a:rPr>
              <a:t>EDA</a:t>
            </a:r>
            <a:r>
              <a:rPr lang="en-US" sz="4900" b="1" dirty="0" smtClean="0">
                <a:latin typeface="Arial Narrow" panose="020B0606020202030204" pitchFamily="34" charset="0"/>
              </a:rPr>
              <a:t> tools</a:t>
            </a:r>
            <a:r>
              <a:rPr lang="en-US" dirty="0" smtClean="0">
                <a:latin typeface="Arial Narrow" panose="020B0606020202030204" pitchFamily="34" charset="0"/>
              </a:rPr>
              <a:t/>
            </a:r>
            <a:br>
              <a:rPr lang="en-US" dirty="0" smtClean="0">
                <a:latin typeface="Arial Narrow" panose="020B0606020202030204" pitchFamily="34" charset="0"/>
              </a:rPr>
            </a:b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324600"/>
            <a:ext cx="9144000" cy="536448"/>
            <a:chOff x="0" y="6324600"/>
            <a:chExt cx="9144000" cy="536448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72200" y="6327648"/>
              <a:ext cx="2971800" cy="533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94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latin typeface="Arial Narrow" panose="020B0606020202030204" pitchFamily="34" charset="0"/>
              </a:rPr>
              <a:t/>
            </a:r>
            <a:br>
              <a:rPr lang="en-US" sz="4900" b="1" dirty="0" smtClean="0">
                <a:latin typeface="Arial Narrow" panose="020B0606020202030204" pitchFamily="34" charset="0"/>
              </a:rPr>
            </a:br>
            <a:r>
              <a:rPr lang="en-US" sz="4900" b="1" dirty="0" smtClean="0">
                <a:latin typeface="Arial Narrow" panose="020B0606020202030204" pitchFamily="34" charset="0"/>
              </a:rPr>
              <a:t>Summery</a:t>
            </a:r>
            <a:r>
              <a:rPr lang="en-US" dirty="0" smtClean="0">
                <a:latin typeface="Arial Narrow" panose="020B0606020202030204" pitchFamily="34" charset="0"/>
              </a:rPr>
              <a:t/>
            </a:r>
            <a:br>
              <a:rPr lang="en-US" dirty="0" smtClean="0">
                <a:latin typeface="Arial Narrow" panose="020B0606020202030204" pitchFamily="34" charset="0"/>
              </a:rPr>
            </a:b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Way to develop electronics systems</a:t>
            </a:r>
          </a:p>
          <a:p>
            <a:r>
              <a:rPr lang="en-US" dirty="0" smtClean="0"/>
              <a:t>What is Embedded System</a:t>
            </a:r>
          </a:p>
          <a:p>
            <a:r>
              <a:rPr lang="en-US" dirty="0" smtClean="0"/>
              <a:t>Brain of Embedded System(</a:t>
            </a:r>
            <a:r>
              <a:rPr lang="en-US" dirty="0" err="1" smtClean="0"/>
              <a:t>Arduino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EDA</a:t>
            </a:r>
            <a:r>
              <a:rPr lang="en-US" dirty="0" smtClean="0"/>
              <a:t> tool </a:t>
            </a:r>
            <a:endParaRPr lang="en-US" b="1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324600"/>
            <a:ext cx="9144000" cy="536448"/>
            <a:chOff x="0" y="6324600"/>
            <a:chExt cx="9144000" cy="536448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72200" y="6327648"/>
              <a:ext cx="2971800" cy="533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941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9552811938 (</a:t>
            </a:r>
            <a:r>
              <a:rPr lang="en-US" b="1" dirty="0" err="1" smtClean="0"/>
              <a:t>Whats</a:t>
            </a:r>
            <a:r>
              <a:rPr lang="en-US" b="1" dirty="0" smtClean="0"/>
              <a:t> App. No.)</a:t>
            </a:r>
          </a:p>
          <a:p>
            <a:r>
              <a:rPr lang="en-US" b="1" dirty="0" smtClean="0"/>
              <a:t>Join Us at </a:t>
            </a:r>
            <a:r>
              <a:rPr lang="en-US" b="1" dirty="0" err="1" smtClean="0"/>
              <a:t>Facebook</a:t>
            </a:r>
            <a:r>
              <a:rPr lang="en-US" b="1" dirty="0" smtClean="0"/>
              <a:t> </a:t>
            </a:r>
          </a:p>
          <a:p>
            <a:r>
              <a:rPr lang="en-US" b="1" dirty="0" err="1" smtClean="0"/>
              <a:t>Mdb</a:t>
            </a:r>
            <a:r>
              <a:rPr lang="en-US" b="1" dirty="0" smtClean="0"/>
              <a:t> </a:t>
            </a:r>
            <a:r>
              <a:rPr lang="en-US" b="1" dirty="0" err="1" smtClean="0"/>
              <a:t>electrosoft</a:t>
            </a:r>
            <a:endParaRPr lang="en-US" b="1" dirty="0" smtClean="0"/>
          </a:p>
          <a:p>
            <a:r>
              <a:rPr lang="en-US" b="1" dirty="0" err="1" smtClean="0"/>
              <a:t>Youtube</a:t>
            </a:r>
            <a:r>
              <a:rPr lang="en-US" b="1" dirty="0" smtClean="0"/>
              <a:t> Channel “</a:t>
            </a:r>
            <a:r>
              <a:rPr lang="en-US" b="1" dirty="0" err="1"/>
              <a:t>Mdb</a:t>
            </a:r>
            <a:r>
              <a:rPr lang="en-US" b="1" dirty="0"/>
              <a:t> </a:t>
            </a:r>
            <a:r>
              <a:rPr lang="en-US" b="1" dirty="0" err="1" smtClean="0"/>
              <a:t>electrosoft</a:t>
            </a:r>
            <a:r>
              <a:rPr lang="en-US" b="1" dirty="0" smtClean="0"/>
              <a:t>”</a:t>
            </a:r>
          </a:p>
          <a:p>
            <a:r>
              <a:rPr lang="en-US" b="1" dirty="0" smtClean="0"/>
              <a:t>www.mdbelectrosoft.in</a:t>
            </a:r>
            <a:endParaRPr lang="en-US" b="1" dirty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54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learn development  of electronic 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en-US" dirty="0" smtClean="0">
                <a:latin typeface="Arial Narrow" panose="020B0606020202030204" pitchFamily="34" charset="0"/>
              </a:rPr>
              <a:t>How I  can get information of so many components available in the electronics market.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en-US" dirty="0" smtClean="0">
                <a:latin typeface="Arial Narrow" panose="020B0606020202030204" pitchFamily="34" charset="0"/>
              </a:rPr>
              <a:t>Datasheet.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en-US" dirty="0" smtClean="0">
                <a:latin typeface="Arial Narrow" panose="020B0606020202030204" pitchFamily="34" charset="0"/>
              </a:rPr>
              <a:t>Learning previously developed circuit.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en-US" dirty="0" smtClean="0">
                <a:latin typeface="Arial Narrow" panose="020B0606020202030204" pitchFamily="34" charset="0"/>
              </a:rPr>
              <a:t>Develop practical setup for system.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en-US" dirty="0" smtClean="0">
                <a:latin typeface="Arial Narrow" panose="020B0606020202030204" pitchFamily="34" charset="0"/>
              </a:rPr>
              <a:t>Take help of Google BABA (Internet) and </a:t>
            </a:r>
          </a:p>
          <a:p>
            <a:pPr>
              <a:spcAft>
                <a:spcPts val="600"/>
              </a:spcAft>
              <a:buNone/>
            </a:pPr>
            <a:r>
              <a:rPr lang="en-US" dirty="0" smtClean="0">
                <a:latin typeface="Arial Narrow" panose="020B0606020202030204" pitchFamily="34" charset="0"/>
              </a:rPr>
              <a:t>    available experts.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endParaRPr lang="en-US" dirty="0" smtClean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  <a:buBlip>
                <a:blip r:embed="rId2"/>
              </a:buBlip>
            </a:pPr>
            <a:endParaRPr lang="en-US" dirty="0" smtClean="0">
              <a:latin typeface="Arial Narrow" panose="020B0606020202030204" pitchFamily="34" charset="0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0" y="6324600"/>
            <a:ext cx="9144000" cy="536448"/>
            <a:chOff x="0" y="6324600"/>
            <a:chExt cx="9144000" cy="536448"/>
          </a:xfrm>
        </p:grpSpPr>
        <p:sp>
          <p:nvSpPr>
            <p:cNvPr id="7" name="Rectangle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72200" y="6327648"/>
              <a:ext cx="2971800" cy="533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48150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7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54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54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54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54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54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54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67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Embedded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81600"/>
            <a:ext cx="8991600" cy="9445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endParaRPr lang="en-US" dirty="0" smtClean="0">
              <a:latin typeface="Arial Narrow" panose="020B0606020202030204" pitchFamily="34" charset="0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0" y="6324600"/>
            <a:ext cx="9144000" cy="536448"/>
            <a:chOff x="0" y="6324600"/>
            <a:chExt cx="9144000" cy="536448"/>
          </a:xfrm>
        </p:grpSpPr>
        <p:sp>
          <p:nvSpPr>
            <p:cNvPr id="7" name="Rectangle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72200" y="6327648"/>
              <a:ext cx="2971800" cy="533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48150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7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824589"/>
            <a:ext cx="7848600" cy="1927225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Arduino</a:t>
            </a:r>
            <a:endParaRPr lang="en-US" sz="80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0" y="6324600"/>
            <a:ext cx="9144000" cy="536448"/>
            <a:chOff x="0" y="6324600"/>
            <a:chExt cx="9144000" cy="536448"/>
          </a:xfrm>
        </p:grpSpPr>
        <p:sp>
          <p:nvSpPr>
            <p:cNvPr id="4" name="Rectangle 3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72200" y="6327648"/>
              <a:ext cx="2971800" cy="533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5" name="Picture 7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776330"/>
            <a:ext cx="42862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Arduino?</a:t>
            </a:r>
            <a:endParaRPr lang="en-US" sz="54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en-US" dirty="0" smtClean="0">
                <a:latin typeface="Arial Narrow" panose="020B0606020202030204" pitchFamily="34" charset="0"/>
              </a:rPr>
              <a:t>A programmable micro controller board for prototyping electromechanical devices</a:t>
            </a:r>
            <a:endParaRPr lang="en-US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en-US" dirty="0" smtClean="0">
                <a:latin typeface="Arial Narrow" panose="020B0606020202030204" pitchFamily="34" charset="0"/>
              </a:rPr>
              <a:t>We can connect Digital and Analog electronic signals: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>
                <a:latin typeface="Arial Narrow" panose="020B0606020202030204" pitchFamily="34" charset="0"/>
              </a:rPr>
              <a:t>	</a:t>
            </a:r>
            <a:r>
              <a:rPr lang="en-US" sz="3000" dirty="0" smtClean="0">
                <a:latin typeface="Arial Narrow" panose="020B0606020202030204" pitchFamily="34" charset="0"/>
              </a:rPr>
              <a:t>Sensors (Gyroscopes, GPS Locators, accelerometers)</a:t>
            </a:r>
            <a:endParaRPr lang="en-US" sz="3000" dirty="0">
              <a:latin typeface="Arial Narrow" panose="020B0606020202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3000" dirty="0" smtClean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latin typeface="Arial Narrow" panose="020B0606020202030204" pitchFamily="34" charset="0"/>
              </a:rPr>
              <a:t>	Actuators (LEDS or electrical motors)</a:t>
            </a:r>
            <a:endParaRPr lang="en-US" dirty="0">
              <a:latin typeface="Arial Narrow" panose="020B0606020202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324600"/>
            <a:ext cx="9144000" cy="536448"/>
            <a:chOff x="0" y="6324600"/>
            <a:chExt cx="9144000" cy="536448"/>
          </a:xfrm>
        </p:grpSpPr>
        <p:sp>
          <p:nvSpPr>
            <p:cNvPr id="7" name="Rectangle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72200" y="6327648"/>
              <a:ext cx="2971800" cy="533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48150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7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Arduino?</a:t>
            </a:r>
            <a:endParaRPr lang="en-US" sz="54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000" dirty="0" smtClean="0">
                <a:latin typeface="Arial Narrow" panose="020B0606020202030204" pitchFamily="34" charset="0"/>
              </a:rPr>
              <a:t>Easy to learn</a:t>
            </a:r>
          </a:p>
          <a:p>
            <a:pPr>
              <a:spcAft>
                <a:spcPts val="600"/>
              </a:spcAft>
            </a:pPr>
            <a:r>
              <a:rPr lang="en-US" sz="3000" dirty="0" smtClean="0">
                <a:latin typeface="Arial Narrow" panose="020B0606020202030204" pitchFamily="34" charset="0"/>
              </a:rPr>
              <a:t>Programming material and source codes are available</a:t>
            </a:r>
          </a:p>
          <a:p>
            <a:pPr>
              <a:spcAft>
                <a:spcPts val="600"/>
              </a:spcAft>
            </a:pPr>
            <a:r>
              <a:rPr lang="en-US" sz="3000" dirty="0" smtClean="0">
                <a:latin typeface="Arial Narrow" panose="020B0606020202030204" pitchFamily="34" charset="0"/>
              </a:rPr>
              <a:t>Open Source</a:t>
            </a:r>
          </a:p>
          <a:p>
            <a:pPr>
              <a:spcAft>
                <a:spcPts val="600"/>
              </a:spcAft>
            </a:pPr>
            <a:r>
              <a:rPr lang="en-US" sz="3000" dirty="0" smtClean="0">
                <a:latin typeface="Arial Narrow" panose="020B0606020202030204" pitchFamily="34" charset="0"/>
              </a:rPr>
              <a:t>Program burning is very easy.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0" y="6324600"/>
            <a:ext cx="9144000" cy="536448"/>
            <a:chOff x="0" y="6324600"/>
            <a:chExt cx="9144000" cy="536448"/>
          </a:xfrm>
        </p:grpSpPr>
        <p:sp>
          <p:nvSpPr>
            <p:cNvPr id="7" name="Rectangle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72200" y="6327648"/>
              <a:ext cx="2971800" cy="533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7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 types of </a:t>
            </a:r>
            <a:r>
              <a:rPr lang="en-US" sz="54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Arduinos</a:t>
            </a:r>
            <a:endParaRPr lang="en-US" sz="54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324600"/>
            <a:ext cx="9144000" cy="536448"/>
            <a:chOff x="0" y="6324600"/>
            <a:chExt cx="9144000" cy="536448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72200" y="6327648"/>
              <a:ext cx="2971800" cy="533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292938"/>
            <a:ext cx="3086100" cy="151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30" y="3694230"/>
            <a:ext cx="2286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62057" y="5788506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Arduino Mega 2560 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63423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Arduino LilyPad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61" y="2312988"/>
            <a:ext cx="2895600" cy="203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66061" y="4344416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Arduino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Uno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 </a:t>
            </a:r>
          </a:p>
          <a:p>
            <a:endParaRPr lang="en-US" dirty="0"/>
          </a:p>
        </p:txBody>
      </p:sp>
      <p:pic>
        <p:nvPicPr>
          <p:cNvPr id="1026" name="Picture 2" descr="https://encrypted-tbn1.gstatic.com/images?q=tbn:ANd9GcTX738sOefLcdYQe0qGix1GRW1P0RdgSsd6pa-JinGygya8UgGeN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44145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572249" y="3304083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DIY Arduino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US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84" y="318452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Boarduino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Kit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7" y="1365250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6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Arduino Components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324600"/>
            <a:ext cx="9144000" cy="536448"/>
            <a:chOff x="0" y="6324600"/>
            <a:chExt cx="9144000" cy="536448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72200" y="6327648"/>
              <a:ext cx="2971800" cy="533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47" y="1371601"/>
            <a:ext cx="7561506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5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2590</TotalTime>
  <Words>307</Words>
  <Application>Microsoft Office PowerPoint</Application>
  <PresentationFormat>On-screen Show (4:3)</PresentationFormat>
  <Paragraphs>104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 Arduino  &amp; Robotics </vt:lpstr>
      <vt:lpstr>What We learn in this session</vt:lpstr>
      <vt:lpstr>How to learn development  of electronic  systems</vt:lpstr>
      <vt:lpstr>     What is Embedded System</vt:lpstr>
      <vt:lpstr>Arduino</vt:lpstr>
      <vt:lpstr>What is Arduino?</vt:lpstr>
      <vt:lpstr>Why Arduino?</vt:lpstr>
      <vt:lpstr>Different types of Arduinos</vt:lpstr>
      <vt:lpstr>Arduino Components</vt:lpstr>
      <vt:lpstr>What do we need?</vt:lpstr>
      <vt:lpstr>PowerPoint Presentation</vt:lpstr>
      <vt:lpstr>PowerPoint Presentation</vt:lpstr>
      <vt:lpstr>PowerPoint Presentation</vt:lpstr>
      <vt:lpstr>PowerPoint Presentation</vt:lpstr>
      <vt:lpstr>Code</vt:lpstr>
      <vt:lpstr>PowerPoint Presentation</vt:lpstr>
      <vt:lpstr>PowerPoint Presentation</vt:lpstr>
      <vt:lpstr>Error</vt:lpstr>
      <vt:lpstr>PowerPoint Presentation</vt:lpstr>
      <vt:lpstr>Applications</vt:lpstr>
      <vt:lpstr>       Introduction  to EDA tools </vt:lpstr>
      <vt:lpstr> Summery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Cabral, Alejandra G</dc:creator>
  <cp:lastModifiedBy>HP</cp:lastModifiedBy>
  <cp:revision>94</cp:revision>
  <dcterms:created xsi:type="dcterms:W3CDTF">2014-02-06T22:30:06Z</dcterms:created>
  <dcterms:modified xsi:type="dcterms:W3CDTF">2022-03-16T14:55:16Z</dcterms:modified>
</cp:coreProperties>
</file>